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1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930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5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9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54CA-19F4-4771-B6A2-DA5C0742B220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0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7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6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0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3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74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95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6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2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8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600" b="1" dirty="0" smtClean="0">
                <a:solidFill>
                  <a:schemeClr val="tx1"/>
                </a:solidFill>
              </a:rPr>
              <a:t>Сослагательное наклонение </a:t>
            </a:r>
            <a:r>
              <a:rPr lang="en-US" sz="3600" b="1" dirty="0" smtClean="0">
                <a:solidFill>
                  <a:schemeClr val="tx1"/>
                </a:solidFill>
              </a:rPr>
              <a:t>I </a:t>
            </a:r>
            <a:r>
              <a:rPr lang="en-US" sz="3600" dirty="0" smtClean="0">
                <a:solidFill>
                  <a:schemeClr val="tx1"/>
                </a:solidFill>
              </a:rPr>
              <a:t>(</a:t>
            </a:r>
            <a:r>
              <a:rPr lang="ru-RU" sz="3600" dirty="0" smtClean="0">
                <a:solidFill>
                  <a:schemeClr val="tx1"/>
                </a:solidFill>
              </a:rPr>
              <a:t>относится к настоящему и будущему времени)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en-US" sz="2400" dirty="0" smtClean="0"/>
              <a:t> </a:t>
            </a:r>
            <a:r>
              <a:rPr lang="en-US" b="1" dirty="0">
                <a:solidFill>
                  <a:schemeClr val="tx1"/>
                </a:solidFill>
              </a:rPr>
              <a:t>If </a:t>
            </a:r>
            <a:r>
              <a:rPr lang="ru-RU" b="1" dirty="0">
                <a:solidFill>
                  <a:schemeClr val="tx1"/>
                </a:solidFill>
              </a:rPr>
              <a:t>+ </a:t>
            </a:r>
            <a:r>
              <a:rPr lang="en-US" b="1" dirty="0">
                <a:solidFill>
                  <a:schemeClr val="tx1"/>
                </a:solidFill>
              </a:rPr>
              <a:t>S + V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 …, S + would + V</a:t>
            </a:r>
            <a:r>
              <a:rPr lang="en-US" b="1" baseline="-25000" dirty="0">
                <a:solidFill>
                  <a:schemeClr val="tx1"/>
                </a:solidFill>
              </a:rPr>
              <a:t>1</a:t>
            </a:r>
            <a:r>
              <a:rPr lang="en-US" b="1" dirty="0">
                <a:solidFill>
                  <a:schemeClr val="tx1"/>
                </a:solidFill>
              </a:rPr>
              <a:t>... </a:t>
            </a:r>
            <a:r>
              <a:rPr lang="ru-RU" b="1" dirty="0" smtClean="0">
                <a:solidFill>
                  <a:schemeClr val="tx1"/>
                </a:solidFill>
              </a:rPr>
              <a:t>.          </a:t>
            </a:r>
            <a:r>
              <a:rPr lang="ru-RU" sz="1800" dirty="0" smtClean="0">
                <a:solidFill>
                  <a:schemeClr val="tx1"/>
                </a:solidFill>
              </a:rPr>
              <a:t>(</a:t>
            </a:r>
            <a:r>
              <a:rPr lang="en-US" sz="1800" dirty="0" smtClean="0">
                <a:solidFill>
                  <a:schemeClr val="tx1"/>
                </a:solidFill>
              </a:rPr>
              <a:t>S – </a:t>
            </a:r>
            <a:r>
              <a:rPr lang="ru-RU" sz="1800" dirty="0" err="1" smtClean="0">
                <a:solidFill>
                  <a:schemeClr val="tx1"/>
                </a:solidFill>
              </a:rPr>
              <a:t>подлеж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smtClean="0">
                <a:solidFill>
                  <a:schemeClr val="tx1"/>
                </a:solidFill>
              </a:rPr>
              <a:t>V –</a:t>
            </a:r>
            <a:r>
              <a:rPr lang="ru-RU" sz="1800" dirty="0" smtClean="0">
                <a:solidFill>
                  <a:schemeClr val="tx1"/>
                </a:solidFill>
              </a:rPr>
              <a:t>глагол)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en-US" sz="3200" dirty="0" smtClean="0"/>
              <a:t>If I </a:t>
            </a:r>
            <a:r>
              <a:rPr lang="en-US" sz="3200" b="1" dirty="0" smtClean="0"/>
              <a:t>were</a:t>
            </a:r>
            <a:r>
              <a:rPr lang="en-US" sz="3200" dirty="0" smtClean="0"/>
              <a:t> an actor, I </a:t>
            </a:r>
            <a:r>
              <a:rPr lang="en-US" sz="3200" b="1" dirty="0" smtClean="0"/>
              <a:t>would (should) act </a:t>
            </a:r>
            <a:r>
              <a:rPr lang="en-US" sz="3200" dirty="0" smtClean="0"/>
              <a:t>on the stage</a:t>
            </a:r>
            <a:r>
              <a:rPr lang="ru-RU" sz="3200" dirty="0" smtClean="0"/>
              <a:t> </a:t>
            </a:r>
            <a:r>
              <a:rPr lang="en-US" sz="3200" dirty="0" smtClean="0"/>
              <a:t>now.</a:t>
            </a:r>
            <a:r>
              <a:rPr lang="ru-RU" sz="3200" dirty="0" smtClean="0"/>
              <a:t> </a:t>
            </a:r>
            <a:r>
              <a:rPr lang="ru-RU" sz="1600" dirty="0" smtClean="0"/>
              <a:t>(в </a:t>
            </a:r>
            <a:r>
              <a:rPr lang="ru-RU" sz="2200" dirty="0" err="1" smtClean="0"/>
              <a:t>ед.ч</a:t>
            </a:r>
            <a:r>
              <a:rPr lang="ru-RU" sz="2200" dirty="0" smtClean="0"/>
              <a:t>. и во </a:t>
            </a:r>
            <a:r>
              <a:rPr lang="ru-RU" sz="2200" dirty="0" err="1" smtClean="0"/>
              <a:t>мн.ч</a:t>
            </a:r>
            <a:r>
              <a:rPr lang="ru-RU" sz="2200" dirty="0" smtClean="0"/>
              <a:t>. </a:t>
            </a:r>
            <a:r>
              <a:rPr lang="ru-RU" sz="2200" dirty="0" err="1"/>
              <a:t>у</a:t>
            </a:r>
            <a:r>
              <a:rPr lang="ru-RU" sz="2200" dirty="0" err="1" smtClean="0"/>
              <a:t>потр</a:t>
            </a:r>
            <a:r>
              <a:rPr lang="ru-RU" sz="2200" dirty="0" smtClean="0"/>
              <a:t> </a:t>
            </a:r>
            <a:r>
              <a:rPr lang="en-US" sz="2200" b="1" dirty="0" smtClean="0"/>
              <a:t>were</a:t>
            </a:r>
            <a:r>
              <a:rPr lang="en-US" sz="2200" dirty="0" smtClean="0"/>
              <a:t>)</a:t>
            </a:r>
            <a:r>
              <a:rPr lang="ru-RU" sz="2200" dirty="0" smtClean="0"/>
              <a:t> </a:t>
            </a:r>
            <a:endParaRPr lang="en-US" sz="2200" dirty="0" smtClean="0"/>
          </a:p>
          <a:p>
            <a:r>
              <a:rPr lang="ru-RU" sz="3200" dirty="0" smtClean="0"/>
              <a:t>Если б я был актером, я бы играл на сцене</a:t>
            </a:r>
            <a:r>
              <a:rPr lang="en-US" sz="3200" dirty="0" smtClean="0"/>
              <a:t> </a:t>
            </a:r>
            <a:r>
              <a:rPr lang="ru-RU" sz="3200" dirty="0" smtClean="0"/>
              <a:t>сейчас.</a:t>
            </a:r>
            <a:endParaRPr lang="en-US" sz="3200" dirty="0" smtClean="0"/>
          </a:p>
          <a:p>
            <a:r>
              <a:rPr lang="en-US" sz="3200" dirty="0" smtClean="0"/>
              <a:t>If</a:t>
            </a:r>
            <a:r>
              <a:rPr lang="en-US" sz="3200" dirty="0"/>
              <a:t> </a:t>
            </a:r>
            <a:r>
              <a:rPr lang="en-US" sz="3200" dirty="0" smtClean="0"/>
              <a:t>my mom </a:t>
            </a:r>
            <a:r>
              <a:rPr lang="en-US" sz="3200" b="1" dirty="0" smtClean="0"/>
              <a:t>had</a:t>
            </a:r>
            <a:r>
              <a:rPr lang="en-US" sz="3200" dirty="0" smtClean="0"/>
              <a:t> free time</a:t>
            </a:r>
            <a:r>
              <a:rPr lang="ru-RU" sz="3200" dirty="0" smtClean="0"/>
              <a:t> </a:t>
            </a:r>
            <a:r>
              <a:rPr lang="en-US" sz="3200" dirty="0" smtClean="0"/>
              <a:t>tomorrow, she </a:t>
            </a:r>
            <a:r>
              <a:rPr lang="en-US" sz="3200" b="1" dirty="0" smtClean="0"/>
              <a:t>would go</a:t>
            </a:r>
            <a:r>
              <a:rPr lang="en-US" sz="3200" dirty="0" smtClean="0"/>
              <a:t> to the theatre.</a:t>
            </a:r>
          </a:p>
          <a:p>
            <a:r>
              <a:rPr lang="ru-RU" sz="3200" dirty="0" smtClean="0"/>
              <a:t>Если бы у мамы было свободное время на следующей неделе, она бы пошла в театр.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471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prstClr val="black"/>
                </a:solidFill>
              </a:rPr>
              <a:t/>
            </a:r>
            <a:br>
              <a:rPr lang="ru-RU" sz="2200" dirty="0" smtClean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/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 smtClean="0">
                <a:solidFill>
                  <a:prstClr val="black"/>
                </a:solidFill>
              </a:rPr>
              <a:t/>
            </a:r>
            <a:br>
              <a:rPr lang="ru-RU" sz="2200" dirty="0" smtClean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/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3600" dirty="0" smtClean="0">
                <a:solidFill>
                  <a:prstClr val="black"/>
                </a:solidFill>
              </a:rPr>
              <a:t>Сослагательное </a:t>
            </a:r>
            <a:r>
              <a:rPr lang="ru-RU" sz="3600" dirty="0">
                <a:solidFill>
                  <a:prstClr val="black"/>
                </a:solidFill>
              </a:rPr>
              <a:t>наклонение </a:t>
            </a:r>
            <a:r>
              <a:rPr lang="en-US" sz="3600" dirty="0" smtClean="0">
                <a:solidFill>
                  <a:prstClr val="black"/>
                </a:solidFill>
              </a:rPr>
              <a:t>II </a:t>
            </a:r>
            <a:r>
              <a:rPr lang="en-US" sz="3600" dirty="0">
                <a:solidFill>
                  <a:prstClr val="black"/>
                </a:solidFill>
              </a:rPr>
              <a:t>(</a:t>
            </a:r>
            <a:r>
              <a:rPr lang="ru-RU" sz="3600" dirty="0">
                <a:solidFill>
                  <a:prstClr val="black"/>
                </a:solidFill>
              </a:rPr>
              <a:t>относится </a:t>
            </a:r>
            <a:r>
              <a:rPr lang="ru-RU" sz="3600" dirty="0" smtClean="0">
                <a:solidFill>
                  <a:prstClr val="black"/>
                </a:solidFill>
              </a:rPr>
              <a:t>к</a:t>
            </a:r>
            <a:r>
              <a:rPr lang="en-US" sz="3600" dirty="0" smtClean="0">
                <a:solidFill>
                  <a:prstClr val="black"/>
                </a:solidFill>
              </a:rPr>
              <a:t> </a:t>
            </a:r>
            <a:r>
              <a:rPr lang="ru-RU" sz="3600" dirty="0" smtClean="0">
                <a:solidFill>
                  <a:prstClr val="black"/>
                </a:solidFill>
              </a:rPr>
              <a:t>прошедшему </a:t>
            </a:r>
            <a:r>
              <a:rPr lang="ru-RU" sz="3600" dirty="0">
                <a:solidFill>
                  <a:prstClr val="black"/>
                </a:solidFill>
              </a:rPr>
              <a:t>времени)</a:t>
            </a:r>
            <a:br>
              <a:rPr lang="ru-RU" sz="3600" dirty="0">
                <a:solidFill>
                  <a:prstClr val="black"/>
                </a:solidFill>
              </a:rPr>
            </a:br>
            <a:r>
              <a:rPr lang="en-US" sz="2200" dirty="0">
                <a:solidFill>
                  <a:srgbClr val="90C226"/>
                </a:solidFill>
              </a:rPr>
              <a:t> </a:t>
            </a:r>
            <a:r>
              <a:rPr lang="en-US" sz="3200" b="1" dirty="0">
                <a:solidFill>
                  <a:prstClr val="black"/>
                </a:solidFill>
              </a:rPr>
              <a:t>If </a:t>
            </a:r>
            <a:r>
              <a:rPr lang="ru-RU" sz="3200" b="1" dirty="0">
                <a:solidFill>
                  <a:prstClr val="black"/>
                </a:solidFill>
              </a:rPr>
              <a:t>+ </a:t>
            </a:r>
            <a:r>
              <a:rPr lang="en-US" sz="3200" b="1" dirty="0">
                <a:solidFill>
                  <a:prstClr val="black"/>
                </a:solidFill>
              </a:rPr>
              <a:t>S + </a:t>
            </a:r>
            <a:r>
              <a:rPr lang="en-US" sz="3200" b="1" dirty="0" smtClean="0">
                <a:solidFill>
                  <a:prstClr val="black"/>
                </a:solidFill>
              </a:rPr>
              <a:t>had +</a:t>
            </a:r>
            <a:r>
              <a:rPr lang="en-US" sz="3200" b="1" dirty="0" err="1" smtClean="0">
                <a:solidFill>
                  <a:prstClr val="black"/>
                </a:solidFill>
              </a:rPr>
              <a:t>V</a:t>
            </a:r>
            <a:r>
              <a:rPr lang="en-US" sz="3200" b="1" baseline="-25000" dirty="0" err="1" smtClean="0">
                <a:solidFill>
                  <a:prstClr val="black"/>
                </a:solidFill>
              </a:rPr>
              <a:t>ed</a:t>
            </a:r>
            <a:r>
              <a:rPr lang="en-US" sz="3200" b="1" dirty="0" smtClean="0">
                <a:solidFill>
                  <a:prstClr val="black"/>
                </a:solidFill>
              </a:rPr>
              <a:t>/V</a:t>
            </a:r>
            <a:r>
              <a:rPr lang="en-US" sz="3200" b="1" baseline="-25000" dirty="0" smtClean="0">
                <a:solidFill>
                  <a:prstClr val="black"/>
                </a:solidFill>
              </a:rPr>
              <a:t>3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>
                <a:solidFill>
                  <a:prstClr val="black"/>
                </a:solidFill>
              </a:rPr>
              <a:t>…, S + would + </a:t>
            </a:r>
            <a:r>
              <a:rPr lang="en-US" sz="3200" b="1" dirty="0" smtClean="0">
                <a:solidFill>
                  <a:prstClr val="black"/>
                </a:solidFill>
              </a:rPr>
              <a:t>have +</a:t>
            </a:r>
            <a:r>
              <a:rPr lang="en-US" sz="3200" b="1" dirty="0" err="1" smtClean="0">
                <a:solidFill>
                  <a:prstClr val="black"/>
                </a:solidFill>
              </a:rPr>
              <a:t>V</a:t>
            </a:r>
            <a:r>
              <a:rPr lang="en-US" sz="3200" b="1" baseline="-25000" dirty="0" err="1" smtClean="0">
                <a:solidFill>
                  <a:prstClr val="black"/>
                </a:solidFill>
              </a:rPr>
              <a:t>ed</a:t>
            </a:r>
            <a:r>
              <a:rPr lang="en-US" sz="3200" b="1" dirty="0" smtClean="0">
                <a:solidFill>
                  <a:prstClr val="black"/>
                </a:solidFill>
              </a:rPr>
              <a:t>/V</a:t>
            </a:r>
            <a:r>
              <a:rPr lang="en-US" sz="3200" b="1" baseline="-25000" dirty="0" smtClean="0">
                <a:solidFill>
                  <a:prstClr val="black"/>
                </a:solidFill>
              </a:rPr>
              <a:t>3</a:t>
            </a:r>
            <a:r>
              <a:rPr lang="en-US" sz="3200" b="1" dirty="0" smtClean="0">
                <a:solidFill>
                  <a:prstClr val="black"/>
                </a:solidFill>
              </a:rPr>
              <a:t>...</a:t>
            </a:r>
            <a:br>
              <a:rPr lang="en-US" sz="3200" b="1" dirty="0" smtClean="0">
                <a:solidFill>
                  <a:prstClr val="black"/>
                </a:solidFill>
              </a:rPr>
            </a:b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ru-RU" sz="2000" dirty="0">
                <a:solidFill>
                  <a:prstClr val="black"/>
                </a:solidFill>
              </a:rPr>
              <a:t>(</a:t>
            </a:r>
            <a:r>
              <a:rPr lang="en-US" sz="2000" dirty="0">
                <a:solidFill>
                  <a:prstClr val="black"/>
                </a:solidFill>
              </a:rPr>
              <a:t>S – </a:t>
            </a:r>
            <a:r>
              <a:rPr lang="ru-RU" sz="2000" dirty="0" err="1">
                <a:solidFill>
                  <a:prstClr val="black"/>
                </a:solidFill>
              </a:rPr>
              <a:t>подлеж</a:t>
            </a:r>
            <a:r>
              <a:rPr lang="ru-RU" sz="2000" dirty="0" smtClean="0">
                <a:solidFill>
                  <a:prstClr val="black"/>
                </a:solidFill>
              </a:rPr>
              <a:t>.</a:t>
            </a:r>
            <a:r>
              <a:rPr lang="en-US" sz="2000" dirty="0" smtClean="0">
                <a:solidFill>
                  <a:prstClr val="black"/>
                </a:solidFill>
              </a:rPr>
              <a:t>,</a:t>
            </a:r>
            <a:r>
              <a:rPr lang="ru-RU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V –</a:t>
            </a:r>
            <a:r>
              <a:rPr lang="ru-RU" sz="2000" dirty="0">
                <a:solidFill>
                  <a:prstClr val="black"/>
                </a:solidFill>
              </a:rPr>
              <a:t>глагол)</a:t>
            </a:r>
            <a:br>
              <a:rPr lang="ru-RU" sz="2000" dirty="0">
                <a:solidFill>
                  <a:prstClr val="black"/>
                </a:solidFill>
              </a:rPr>
            </a:br>
            <a:r>
              <a:rPr lang="ru-RU" sz="2000" dirty="0">
                <a:solidFill>
                  <a:prstClr val="black"/>
                </a:solidFill>
              </a:rPr>
              <a:t/>
            </a:r>
            <a:br>
              <a:rPr lang="ru-RU" sz="2000" dirty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42193"/>
            <a:ext cx="105156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I </a:t>
            </a:r>
            <a:r>
              <a:rPr lang="en-US" sz="2800" b="1" dirty="0" smtClean="0"/>
              <a:t>had been </a:t>
            </a:r>
            <a:r>
              <a:rPr lang="en-US" sz="2800" dirty="0" smtClean="0"/>
              <a:t>free time yesterday, I </a:t>
            </a:r>
            <a:r>
              <a:rPr lang="en-US" sz="2800" b="1" dirty="0" smtClean="0"/>
              <a:t>would (should) have gone </a:t>
            </a:r>
            <a:r>
              <a:rPr lang="en-US" sz="2800" dirty="0" smtClean="0"/>
              <a:t>to the cinema.</a:t>
            </a:r>
          </a:p>
          <a:p>
            <a:r>
              <a:rPr lang="ru-RU" sz="2800" dirty="0" smtClean="0"/>
              <a:t>Если бы у меня было свободное время вчера, я бы пошла в кинотеатр.</a:t>
            </a:r>
          </a:p>
          <a:p>
            <a:r>
              <a:rPr lang="en-US" sz="2800" dirty="0" smtClean="0"/>
              <a:t>If he </a:t>
            </a:r>
            <a:r>
              <a:rPr lang="en-US" sz="2800" b="1" dirty="0" smtClean="0"/>
              <a:t>had had </a:t>
            </a:r>
            <a:r>
              <a:rPr lang="en-US" sz="2800" dirty="0" smtClean="0"/>
              <a:t>good grades in school, he </a:t>
            </a:r>
            <a:r>
              <a:rPr lang="en-US" sz="2800" b="1" dirty="0" smtClean="0"/>
              <a:t>would have entered</a:t>
            </a:r>
            <a:r>
              <a:rPr lang="en-US" sz="2800" dirty="0" smtClean="0"/>
              <a:t> the University last year.</a:t>
            </a:r>
          </a:p>
          <a:p>
            <a:r>
              <a:rPr lang="ru-RU" sz="2800" dirty="0" smtClean="0"/>
              <a:t>Если бы у него были хорошие оценки, он бы поступил в университет в прошлом году.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1597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142</Words>
  <Application>Microsoft Office PowerPoint</Application>
  <PresentationFormat>Широкоэкранный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      Сослагательное наклонение I (относится к настоящему и будущему времени)  If + S + V2 …, S + would + V1... .          (S – подлеж. V –глагол)    </vt:lpstr>
      <vt:lpstr>    Сослагательное наклонение II (относится к прошедшему времени)  If + S + had +Ved/V3 …, S + would + have +Ved/V3...  (S – подлеж., V –глагол)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Сослагательное наклонение в английском языке</dc:title>
  <dc:creator>Admin</dc:creator>
  <cp:lastModifiedBy>Admin</cp:lastModifiedBy>
  <cp:revision>9</cp:revision>
  <dcterms:created xsi:type="dcterms:W3CDTF">2020-04-06T19:10:03Z</dcterms:created>
  <dcterms:modified xsi:type="dcterms:W3CDTF">2020-04-06T20:30:33Z</dcterms:modified>
</cp:coreProperties>
</file>